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3" r:id="rId3"/>
    <p:sldId id="264" r:id="rId4"/>
    <p:sldId id="281" r:id="rId5"/>
    <p:sldId id="312" r:id="rId6"/>
    <p:sldId id="311" r:id="rId7"/>
    <p:sldId id="310" r:id="rId8"/>
    <p:sldId id="309" r:id="rId9"/>
    <p:sldId id="308" r:id="rId10"/>
    <p:sldId id="266" r:id="rId11"/>
    <p:sldId id="288" r:id="rId12"/>
    <p:sldId id="290"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03" autoAdjust="0"/>
    <p:restoredTop sz="86407" autoAdjust="0"/>
  </p:normalViewPr>
  <p:slideViewPr>
    <p:cSldViewPr snapToGrid="0">
      <p:cViewPr varScale="1">
        <p:scale>
          <a:sx n="103" d="100"/>
          <a:sy n="103" d="100"/>
        </p:scale>
        <p:origin x="114" y="6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90795-E9C8-43B8-85E0-D953F85F0834}"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2B081-FF8B-40D6-82BE-6975A1AEB0F7}" type="slidenum">
              <a:rPr lang="en-US" smtClean="0"/>
              <a:t>‹#›</a:t>
            </a:fld>
            <a:endParaRPr lang="en-US"/>
          </a:p>
        </p:txBody>
      </p:sp>
    </p:spTree>
    <p:extLst>
      <p:ext uri="{BB962C8B-B14F-4D97-AF65-F5344CB8AC3E}">
        <p14:creationId xmlns:p14="http://schemas.microsoft.com/office/powerpoint/2010/main" val="401222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163" indent="-349163">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E9E70A7D-6F08-4D39-960E-DA251E923878}" type="slidenum">
              <a:rPr lang="en-US" smtClean="0"/>
              <a:t>1</a:t>
            </a:fld>
            <a:endParaRPr lang="en-US"/>
          </a:p>
        </p:txBody>
      </p:sp>
    </p:spTree>
    <p:extLst>
      <p:ext uri="{BB962C8B-B14F-4D97-AF65-F5344CB8AC3E}">
        <p14:creationId xmlns:p14="http://schemas.microsoft.com/office/powerpoint/2010/main" val="133335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477" indent="-241477">
              <a:buFont typeface="Arial" panose="020B0604020202020204" pitchFamily="34" charset="0"/>
              <a:buChar char="•"/>
            </a:pPr>
            <a:endParaRPr lang="en-US" dirty="0"/>
          </a:p>
          <a:p>
            <a:pPr marL="241477" indent="-241477">
              <a:buFont typeface="Arial" panose="020B0604020202020204" pitchFamily="34" charset="0"/>
              <a:buChar char="•"/>
            </a:pPr>
            <a:endParaRPr lang="en-US" dirty="0"/>
          </a:p>
          <a:p>
            <a:pPr marL="241477" indent="-24147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10</a:t>
            </a:fld>
            <a:endParaRPr lang="en-US"/>
          </a:p>
        </p:txBody>
      </p:sp>
    </p:spTree>
    <p:extLst>
      <p:ext uri="{BB962C8B-B14F-4D97-AF65-F5344CB8AC3E}">
        <p14:creationId xmlns:p14="http://schemas.microsoft.com/office/powerpoint/2010/main" val="358501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11</a:t>
            </a:fld>
            <a:endParaRPr lang="en-US"/>
          </a:p>
        </p:txBody>
      </p:sp>
    </p:spTree>
    <p:extLst>
      <p:ext uri="{BB962C8B-B14F-4D97-AF65-F5344CB8AC3E}">
        <p14:creationId xmlns:p14="http://schemas.microsoft.com/office/powerpoint/2010/main" val="410847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12</a:t>
            </a:fld>
            <a:endParaRPr lang="en-US"/>
          </a:p>
        </p:txBody>
      </p:sp>
    </p:spTree>
    <p:extLst>
      <p:ext uri="{BB962C8B-B14F-4D97-AF65-F5344CB8AC3E}">
        <p14:creationId xmlns:p14="http://schemas.microsoft.com/office/powerpoint/2010/main" val="92242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13</a:t>
            </a:fld>
            <a:endParaRPr lang="en-US"/>
          </a:p>
        </p:txBody>
      </p:sp>
    </p:spTree>
    <p:extLst>
      <p:ext uri="{BB962C8B-B14F-4D97-AF65-F5344CB8AC3E}">
        <p14:creationId xmlns:p14="http://schemas.microsoft.com/office/powerpoint/2010/main" val="214559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14</a:t>
            </a:fld>
            <a:endParaRPr lang="en-US"/>
          </a:p>
        </p:txBody>
      </p:sp>
    </p:spTree>
    <p:extLst>
      <p:ext uri="{BB962C8B-B14F-4D97-AF65-F5344CB8AC3E}">
        <p14:creationId xmlns:p14="http://schemas.microsoft.com/office/powerpoint/2010/main" val="341689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2</a:t>
            </a:fld>
            <a:endParaRPr lang="en-US"/>
          </a:p>
        </p:txBody>
      </p:sp>
    </p:spTree>
    <p:extLst>
      <p:ext uri="{BB962C8B-B14F-4D97-AF65-F5344CB8AC3E}">
        <p14:creationId xmlns:p14="http://schemas.microsoft.com/office/powerpoint/2010/main" val="231863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indent="-176213">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E9E70A7D-6F08-4D39-960E-DA251E923878}" type="slidenum">
              <a:rPr lang="en-US" smtClean="0"/>
              <a:t>3</a:t>
            </a:fld>
            <a:endParaRPr lang="en-US"/>
          </a:p>
        </p:txBody>
      </p:sp>
    </p:spTree>
    <p:extLst>
      <p:ext uri="{BB962C8B-B14F-4D97-AF65-F5344CB8AC3E}">
        <p14:creationId xmlns:p14="http://schemas.microsoft.com/office/powerpoint/2010/main" val="147790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4</a:t>
            </a:fld>
            <a:endParaRPr lang="en-US"/>
          </a:p>
        </p:txBody>
      </p:sp>
    </p:spTree>
    <p:extLst>
      <p:ext uri="{BB962C8B-B14F-4D97-AF65-F5344CB8AC3E}">
        <p14:creationId xmlns:p14="http://schemas.microsoft.com/office/powerpoint/2010/main" val="190619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2B081-FF8B-40D6-82BE-6975A1AEB0F7}" type="slidenum">
              <a:rPr lang="en-US" smtClean="0"/>
              <a:t>5</a:t>
            </a:fld>
            <a:endParaRPr lang="en-US"/>
          </a:p>
        </p:txBody>
      </p:sp>
    </p:spTree>
    <p:extLst>
      <p:ext uri="{BB962C8B-B14F-4D97-AF65-F5344CB8AC3E}">
        <p14:creationId xmlns:p14="http://schemas.microsoft.com/office/powerpoint/2010/main" val="311226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indent="-176213">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E9E70A7D-6F08-4D39-960E-DA251E923878}" type="slidenum">
              <a:rPr lang="en-US" smtClean="0"/>
              <a:t>6</a:t>
            </a:fld>
            <a:endParaRPr lang="en-US"/>
          </a:p>
        </p:txBody>
      </p:sp>
    </p:spTree>
    <p:extLst>
      <p:ext uri="{BB962C8B-B14F-4D97-AF65-F5344CB8AC3E}">
        <p14:creationId xmlns:p14="http://schemas.microsoft.com/office/powerpoint/2010/main" val="107099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10"/>
          </p:nvPr>
        </p:nvSpPr>
        <p:spPr/>
        <p:txBody>
          <a:bodyPr/>
          <a:lstStyle/>
          <a:p>
            <a:fld id="{E9E70A7D-6F08-4D39-960E-DA251E923878}" type="slidenum">
              <a:rPr lang="en-US" smtClean="0"/>
              <a:t>7</a:t>
            </a:fld>
            <a:endParaRPr lang="en-US"/>
          </a:p>
        </p:txBody>
      </p:sp>
    </p:spTree>
    <p:extLst>
      <p:ext uri="{BB962C8B-B14F-4D97-AF65-F5344CB8AC3E}">
        <p14:creationId xmlns:p14="http://schemas.microsoft.com/office/powerpoint/2010/main" val="417128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indent="-1762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9E70A7D-6F08-4D39-960E-DA251E923878}" type="slidenum">
              <a:rPr lang="en-US" smtClean="0"/>
              <a:t>8</a:t>
            </a:fld>
            <a:endParaRPr lang="en-US"/>
          </a:p>
        </p:txBody>
      </p:sp>
    </p:spTree>
    <p:extLst>
      <p:ext uri="{BB962C8B-B14F-4D97-AF65-F5344CB8AC3E}">
        <p14:creationId xmlns:p14="http://schemas.microsoft.com/office/powerpoint/2010/main" val="18613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10"/>
          </p:nvPr>
        </p:nvSpPr>
        <p:spPr/>
        <p:txBody>
          <a:bodyPr/>
          <a:lstStyle/>
          <a:p>
            <a:fld id="{E9E70A7D-6F08-4D39-960E-DA251E923878}" type="slidenum">
              <a:rPr lang="en-US" smtClean="0"/>
              <a:t>9</a:t>
            </a:fld>
            <a:endParaRPr lang="en-US"/>
          </a:p>
        </p:txBody>
      </p:sp>
    </p:spTree>
    <p:extLst>
      <p:ext uri="{BB962C8B-B14F-4D97-AF65-F5344CB8AC3E}">
        <p14:creationId xmlns:p14="http://schemas.microsoft.com/office/powerpoint/2010/main" val="52680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0BAC-6DEB-4C63-87E3-1921D4CDEB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89B0D-C238-4762-9A1B-B6E8E52E8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A2F87-3040-4E60-87EE-5939105EDB48}"/>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5" name="Footer Placeholder 4">
            <a:extLst>
              <a:ext uri="{FF2B5EF4-FFF2-40B4-BE49-F238E27FC236}">
                <a16:creationId xmlns:a16="http://schemas.microsoft.com/office/drawing/2014/main" id="{88528E41-D347-4971-804B-50F8EA015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9FD28-55B0-4495-B41A-A8A55B4CC697}"/>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116102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ADD2-4740-4D5D-932E-DDC3E2756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082F56-A4F6-491B-A095-9A9E3C384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C8259-0329-4732-A2E3-0426DB583479}"/>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5" name="Footer Placeholder 4">
            <a:extLst>
              <a:ext uri="{FF2B5EF4-FFF2-40B4-BE49-F238E27FC236}">
                <a16:creationId xmlns:a16="http://schemas.microsoft.com/office/drawing/2014/main" id="{81F02F46-AAD8-41E7-8766-3A650DA5A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05B3E-0420-41A3-9677-72E84A206E58}"/>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235025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C50C23-58D2-4EF7-A327-19A5E2CEFD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6C4B1A-BAF8-44D9-8B1A-D358634CED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4CC61-78C6-4DA2-9233-D92EDFC721BE}"/>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5" name="Footer Placeholder 4">
            <a:extLst>
              <a:ext uri="{FF2B5EF4-FFF2-40B4-BE49-F238E27FC236}">
                <a16:creationId xmlns:a16="http://schemas.microsoft.com/office/drawing/2014/main" id="{1A3AEEAF-1391-474B-9424-200C0BCBB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26A27-105D-4FA3-ACA7-AF1B6FCDE57F}"/>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103086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943A-FD59-449B-A75E-68BBE4C79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68782-5B48-4BE5-9C04-B03E8E7C4C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B8BDA-2210-42FA-8C49-F6AA15A04D09}"/>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5" name="Footer Placeholder 4">
            <a:extLst>
              <a:ext uri="{FF2B5EF4-FFF2-40B4-BE49-F238E27FC236}">
                <a16:creationId xmlns:a16="http://schemas.microsoft.com/office/drawing/2014/main" id="{F4C8B3E2-5446-48C1-A975-A1C947876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558A4-54CF-40A7-8D12-C1648F156E89}"/>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269545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1C31-E39F-4B60-A2BA-23BF73DBC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CFCAB-8C86-4CF0-9908-41D171CAB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5F88A-D44E-44DE-B46D-1573FCC47E33}"/>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5" name="Footer Placeholder 4">
            <a:extLst>
              <a:ext uri="{FF2B5EF4-FFF2-40B4-BE49-F238E27FC236}">
                <a16:creationId xmlns:a16="http://schemas.microsoft.com/office/drawing/2014/main" id="{7DDD641D-BF8A-4E9D-8335-5A564F08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D4E4-059C-4BDF-90C7-098831C9A057}"/>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6356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8C92-548E-4D53-B86D-B7C15756F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7E813-D65C-4818-B3EF-A127ECAD56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93E7FC-F7C8-4655-99E0-6D9BCC5FAA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31742-5758-4B59-BFB9-E5FFB5D2ACEF}"/>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6" name="Footer Placeholder 5">
            <a:extLst>
              <a:ext uri="{FF2B5EF4-FFF2-40B4-BE49-F238E27FC236}">
                <a16:creationId xmlns:a16="http://schemas.microsoft.com/office/drawing/2014/main" id="{49453D55-3D69-4A16-9A7B-BFD36A3DE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78EF6-46B6-44E6-93C1-CCEE1F6B4BAB}"/>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140569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9D54-C3A9-46FA-A657-7B3B83A4B8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2EF16E-A7DB-476E-B8E7-24B9AC375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1E686-B3EF-4AF6-9415-595C940DDD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B2C89D-7A10-4915-A9DD-A77CF1DC1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F3F9D-9401-4FDD-86F2-E6C1315412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D3E55-D9E1-4375-BD89-60A216D2F472}"/>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8" name="Footer Placeholder 7">
            <a:extLst>
              <a:ext uri="{FF2B5EF4-FFF2-40B4-BE49-F238E27FC236}">
                <a16:creationId xmlns:a16="http://schemas.microsoft.com/office/drawing/2014/main" id="{D6AEF2A5-2148-4FA3-A113-BD3FDBF4FA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995E48-00AE-4589-9A5F-100965EF6F75}"/>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157558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73EA-B4D8-4FF6-9B23-61FF5B8E45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2F791-14B0-47BE-A94E-5A26AED46FCE}"/>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4" name="Footer Placeholder 3">
            <a:extLst>
              <a:ext uri="{FF2B5EF4-FFF2-40B4-BE49-F238E27FC236}">
                <a16:creationId xmlns:a16="http://schemas.microsoft.com/office/drawing/2014/main" id="{441A0FE5-9B88-4696-9B55-804D094CAC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473EF2-86FD-4B48-B7B5-94B9BEE03980}"/>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165034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764B2-EAF0-4792-BFAA-E6CB8F8650A3}"/>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3" name="Footer Placeholder 2">
            <a:extLst>
              <a:ext uri="{FF2B5EF4-FFF2-40B4-BE49-F238E27FC236}">
                <a16:creationId xmlns:a16="http://schemas.microsoft.com/office/drawing/2014/main" id="{69968063-746B-4665-A9AA-0F5C08436A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41E72-ECE2-43C3-96BE-0B9FE9A510A7}"/>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33597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2C54-1349-4ADB-B28B-3081D3B8A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24DFD0-FEE5-4B63-955B-B6EF36CF9B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163EC-874D-4966-B3A9-44EF42483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4B167-0B84-4FD4-95AF-64D2D50F0B77}"/>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6" name="Footer Placeholder 5">
            <a:extLst>
              <a:ext uri="{FF2B5EF4-FFF2-40B4-BE49-F238E27FC236}">
                <a16:creationId xmlns:a16="http://schemas.microsoft.com/office/drawing/2014/main" id="{A45D12C4-3BEA-43DE-B531-E398E2F111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AC0E5-88B1-41D4-BEE2-3D42C9A3360F}"/>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365328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9679-EC5B-4DBA-8388-B2B5642FF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7BCA4-6BFD-412C-987B-B5BA4A2D4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A3C557-C463-418A-9F87-D2B11382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9836D-EE83-4D24-AD78-9BB3C992AAFC}"/>
              </a:ext>
            </a:extLst>
          </p:cNvPr>
          <p:cNvSpPr>
            <a:spLocks noGrp="1"/>
          </p:cNvSpPr>
          <p:nvPr>
            <p:ph type="dt" sz="half" idx="10"/>
          </p:nvPr>
        </p:nvSpPr>
        <p:spPr/>
        <p:txBody>
          <a:bodyPr/>
          <a:lstStyle/>
          <a:p>
            <a:fld id="{4BDE422F-2935-4FEA-87B7-B9668332523D}" type="datetimeFigureOut">
              <a:rPr lang="en-US" smtClean="0"/>
              <a:t>10/29/2020</a:t>
            </a:fld>
            <a:endParaRPr lang="en-US"/>
          </a:p>
        </p:txBody>
      </p:sp>
      <p:sp>
        <p:nvSpPr>
          <p:cNvPr id="6" name="Footer Placeholder 5">
            <a:extLst>
              <a:ext uri="{FF2B5EF4-FFF2-40B4-BE49-F238E27FC236}">
                <a16:creationId xmlns:a16="http://schemas.microsoft.com/office/drawing/2014/main" id="{D2657597-BB74-41C3-85AD-F031E3E3E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AB3B3-55C4-4653-9DBC-2C168B715791}"/>
              </a:ext>
            </a:extLst>
          </p:cNvPr>
          <p:cNvSpPr>
            <a:spLocks noGrp="1"/>
          </p:cNvSpPr>
          <p:nvPr>
            <p:ph type="sldNum" sz="quarter" idx="12"/>
          </p:nvPr>
        </p:nvSpPr>
        <p:spPr/>
        <p:txBody>
          <a:bodyPr/>
          <a:lstStyle/>
          <a:p>
            <a:fld id="{5AF67191-595F-4710-B67E-484E678C6504}" type="slidenum">
              <a:rPr lang="en-US" smtClean="0"/>
              <a:t>‹#›</a:t>
            </a:fld>
            <a:endParaRPr lang="en-US"/>
          </a:p>
        </p:txBody>
      </p:sp>
    </p:spTree>
    <p:extLst>
      <p:ext uri="{BB962C8B-B14F-4D97-AF65-F5344CB8AC3E}">
        <p14:creationId xmlns:p14="http://schemas.microsoft.com/office/powerpoint/2010/main" val="329863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EABA1-796E-445B-8FE9-C29FCBDB6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845E9-9706-4B26-98A9-3ECD8AE4E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571FF-DD53-4487-94BA-C271EFC66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E422F-2935-4FEA-87B7-B9668332523D}" type="datetimeFigureOut">
              <a:rPr lang="en-US" smtClean="0"/>
              <a:t>10/29/2020</a:t>
            </a:fld>
            <a:endParaRPr lang="en-US"/>
          </a:p>
        </p:txBody>
      </p:sp>
      <p:sp>
        <p:nvSpPr>
          <p:cNvPr id="5" name="Footer Placeholder 4">
            <a:extLst>
              <a:ext uri="{FF2B5EF4-FFF2-40B4-BE49-F238E27FC236}">
                <a16:creationId xmlns:a16="http://schemas.microsoft.com/office/drawing/2014/main" id="{7F65C425-5FE6-44FE-B451-B3E0C989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9C1CAC-0ED3-4E06-9857-AFF00DAF9E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7191-595F-4710-B67E-484E678C6504}" type="slidenum">
              <a:rPr lang="en-US" smtClean="0"/>
              <a:t>‹#›</a:t>
            </a:fld>
            <a:endParaRPr lang="en-US"/>
          </a:p>
        </p:txBody>
      </p:sp>
    </p:spTree>
    <p:extLst>
      <p:ext uri="{BB962C8B-B14F-4D97-AF65-F5344CB8AC3E}">
        <p14:creationId xmlns:p14="http://schemas.microsoft.com/office/powerpoint/2010/main" val="262149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242" y="100107"/>
            <a:ext cx="6655241" cy="1124394"/>
          </a:xfrm>
        </p:spPr>
        <p:txBody>
          <a:bodyPr>
            <a:normAutofit/>
          </a:bodyPr>
          <a:lstStyle/>
          <a:p>
            <a:pPr algn="ctr"/>
            <a:r>
              <a:rPr lang="en-US" b="1" u="sng" dirty="0"/>
              <a:t>The Tenure Process at Tri-C</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7948"/>
          <a:stretch/>
        </p:blipFill>
        <p:spPr>
          <a:xfrm>
            <a:off x="1516700" y="1765933"/>
            <a:ext cx="9541946"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9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364798"/>
          </a:xfrm>
        </p:spPr>
        <p:txBody>
          <a:bodyPr/>
          <a:lstStyle/>
          <a:p>
            <a:r>
              <a:rPr lang="en-US" dirty="0"/>
              <a:t>Tenure Applications – Then…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8765" r="3333" b="27408"/>
          <a:stretch/>
        </p:blipFill>
        <p:spPr>
          <a:xfrm>
            <a:off x="3612396" y="1704958"/>
            <a:ext cx="8483463" cy="3542902"/>
          </a:xfrm>
          <a:prstGeom prst="rect">
            <a:avLst/>
          </a:prstGeom>
        </p:spPr>
      </p:pic>
      <p:pic>
        <p:nvPicPr>
          <p:cNvPr id="5"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6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334" y="1445448"/>
            <a:ext cx="7772400" cy="3940293"/>
          </a:xfrm>
        </p:spPr>
        <p:txBody>
          <a:bodyPr>
            <a:normAutofit fontScale="90000"/>
          </a:bodyPr>
          <a:lstStyle/>
          <a:p>
            <a:r>
              <a:rPr lang="en-US" dirty="0"/>
              <a:t>E-Tenure: </a:t>
            </a:r>
            <a:br>
              <a:rPr lang="en-US" dirty="0"/>
            </a:br>
            <a:r>
              <a:rPr lang="en-US" dirty="0"/>
              <a:t>The Tenure Process Goes Digital!</a:t>
            </a:r>
            <a:br>
              <a:rPr lang="en-US" dirty="0"/>
            </a:br>
            <a:br>
              <a:rPr lang="en-US" dirty="0"/>
            </a:br>
            <a:endParaRPr lang="en-US" dirty="0"/>
          </a:p>
        </p:txBody>
      </p:sp>
      <p:pic>
        <p:nvPicPr>
          <p:cNvPr id="4" name="Picture 2" descr="Image result for tri-c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54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83" y="907741"/>
            <a:ext cx="2985911" cy="1730956"/>
          </a:xfrm>
        </p:spPr>
        <p:txBody>
          <a:bodyPr>
            <a:noAutofit/>
          </a:bodyPr>
          <a:lstStyle/>
          <a:p>
            <a:r>
              <a:rPr lang="en-US" dirty="0"/>
              <a:t>The Old Process</a:t>
            </a:r>
          </a:p>
        </p:txBody>
      </p:sp>
      <p:sp>
        <p:nvSpPr>
          <p:cNvPr id="3" name="Content Placeholder 2"/>
          <p:cNvSpPr>
            <a:spLocks noGrp="1"/>
          </p:cNvSpPr>
          <p:nvPr>
            <p:ph idx="1"/>
          </p:nvPr>
        </p:nvSpPr>
        <p:spPr>
          <a:xfrm>
            <a:off x="4963885" y="2001520"/>
            <a:ext cx="6735463" cy="3756056"/>
          </a:xfrm>
        </p:spPr>
        <p:txBody>
          <a:bodyPr>
            <a:normAutofit lnSpcReduction="10000"/>
          </a:bodyPr>
          <a:lstStyle/>
          <a:p>
            <a:pPr marL="461963" indent="-461963">
              <a:buFont typeface="Wingdings" panose="05000000000000000000" pitchFamily="2" charset="2"/>
              <a:buChar char="Ø"/>
            </a:pPr>
            <a:r>
              <a:rPr lang="en-US" sz="2800" dirty="0">
                <a:solidFill>
                  <a:schemeClr val="tx1"/>
                </a:solidFill>
              </a:rPr>
              <a:t>Paper collection of materials (including attendance)</a:t>
            </a:r>
          </a:p>
          <a:p>
            <a:pPr marL="461963" indent="-461963">
              <a:buFont typeface="Wingdings" panose="05000000000000000000" pitchFamily="2" charset="2"/>
              <a:buChar char="Ø"/>
            </a:pPr>
            <a:r>
              <a:rPr lang="en-US" sz="2800" dirty="0">
                <a:solidFill>
                  <a:schemeClr val="tx1"/>
                </a:solidFill>
              </a:rPr>
              <a:t>Digitization for personal convenience</a:t>
            </a:r>
          </a:p>
          <a:p>
            <a:pPr marL="461963" indent="-461963">
              <a:buFont typeface="Wingdings" panose="05000000000000000000" pitchFamily="2" charset="2"/>
              <a:buChar char="Ø"/>
            </a:pPr>
            <a:r>
              <a:rPr lang="en-US" sz="2800" dirty="0">
                <a:solidFill>
                  <a:schemeClr val="tx1"/>
                </a:solidFill>
              </a:rPr>
              <a:t>Submission / amassing of books</a:t>
            </a:r>
          </a:p>
          <a:p>
            <a:pPr marL="461963" indent="-461963">
              <a:buFont typeface="Wingdings" panose="05000000000000000000" pitchFamily="2" charset="2"/>
              <a:buChar char="Ø"/>
            </a:pPr>
            <a:r>
              <a:rPr lang="en-US" sz="2800" dirty="0">
                <a:solidFill>
                  <a:schemeClr val="tx1"/>
                </a:solidFill>
              </a:rPr>
              <a:t>Variation </a:t>
            </a:r>
            <a:r>
              <a:rPr lang="en-US" sz="2800">
                <a:solidFill>
                  <a:schemeClr val="tx1"/>
                </a:solidFill>
              </a:rPr>
              <a:t>in binder styles</a:t>
            </a:r>
            <a:endParaRPr lang="en-US" sz="2800" dirty="0">
              <a:solidFill>
                <a:schemeClr val="tx1"/>
              </a:solidFill>
            </a:endParaRPr>
          </a:p>
          <a:p>
            <a:pPr marL="461963" indent="-461963">
              <a:buFont typeface="Wingdings" panose="05000000000000000000" pitchFamily="2" charset="2"/>
              <a:buChar char="Ø"/>
            </a:pPr>
            <a:r>
              <a:rPr lang="en-US" sz="2800" dirty="0">
                <a:solidFill>
                  <a:schemeClr val="tx1"/>
                </a:solidFill>
              </a:rPr>
              <a:t>Difficult review process (collegial &amp; individual)</a:t>
            </a:r>
          </a:p>
          <a:p>
            <a:pPr marL="461963" indent="-461963">
              <a:buFont typeface="Wingdings" panose="05000000000000000000" pitchFamily="2" charset="2"/>
              <a:buChar char="Ø"/>
            </a:pPr>
            <a:r>
              <a:rPr lang="en-US" sz="2800" dirty="0">
                <a:solidFill>
                  <a:schemeClr val="tx1"/>
                </a:solidFill>
              </a:rPr>
              <a:t>Book logistics and security</a:t>
            </a:r>
          </a:p>
        </p:txBody>
      </p:sp>
      <p:pic>
        <p:nvPicPr>
          <p:cNvPr id="5" name="Picture 4" descr="Binders2.jpeg"/>
          <p:cNvPicPr>
            <a:picLocks noChangeAspect="1"/>
          </p:cNvPicPr>
          <p:nvPr/>
        </p:nvPicPr>
        <p:blipFill rotWithShape="1">
          <a:blip r:embed="rId3" cstate="print">
            <a:extLst>
              <a:ext uri="{28A0092B-C50C-407E-A947-70E740481C1C}">
                <a14:useLocalDpi xmlns:a14="http://schemas.microsoft.com/office/drawing/2010/main" val="0"/>
              </a:ext>
            </a:extLst>
          </a:blip>
          <a:srcRect t="31" b="9994"/>
          <a:stretch/>
        </p:blipFill>
        <p:spPr>
          <a:xfrm>
            <a:off x="242682" y="2875440"/>
            <a:ext cx="4442529" cy="2944372"/>
          </a:xfrm>
          <a:prstGeom prst="rect">
            <a:avLst/>
          </a:prstGeom>
        </p:spPr>
      </p:pic>
      <p:pic>
        <p:nvPicPr>
          <p:cNvPr id="7"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0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1219482"/>
            <a:ext cx="3046159" cy="1031865"/>
          </a:xfrm>
        </p:spPr>
        <p:txBody>
          <a:bodyPr>
            <a:noAutofit/>
          </a:bodyPr>
          <a:lstStyle/>
          <a:p>
            <a:r>
              <a:rPr lang="en-US" dirty="0"/>
              <a:t>The New Process </a:t>
            </a:r>
            <a:br>
              <a:rPr lang="en-US" dirty="0"/>
            </a:br>
            <a:r>
              <a:rPr lang="en-US" dirty="0"/>
              <a:t>E-Portfolio</a:t>
            </a:r>
          </a:p>
        </p:txBody>
      </p:sp>
      <p:sp>
        <p:nvSpPr>
          <p:cNvPr id="3" name="Content Placeholder 2"/>
          <p:cNvSpPr>
            <a:spLocks noGrp="1"/>
          </p:cNvSpPr>
          <p:nvPr>
            <p:ph idx="1"/>
          </p:nvPr>
        </p:nvSpPr>
        <p:spPr>
          <a:xfrm>
            <a:off x="4303380" y="982135"/>
            <a:ext cx="7236687" cy="4579498"/>
          </a:xfrm>
        </p:spPr>
        <p:txBody>
          <a:bodyPr>
            <a:normAutofit/>
          </a:bodyPr>
          <a:lstStyle/>
          <a:p>
            <a:pPr marL="461963" indent="-461963">
              <a:lnSpc>
                <a:spcPct val="200000"/>
              </a:lnSpc>
              <a:spcBef>
                <a:spcPts val="0"/>
              </a:spcBef>
              <a:buFont typeface="Wingdings" panose="05000000000000000000" pitchFamily="2" charset="2"/>
              <a:buChar char="Ø"/>
            </a:pPr>
            <a:r>
              <a:rPr lang="en-US" sz="2800" dirty="0">
                <a:solidFill>
                  <a:schemeClr val="tx1"/>
                </a:solidFill>
              </a:rPr>
              <a:t>Mirrors current paper process</a:t>
            </a:r>
          </a:p>
          <a:p>
            <a:pPr marL="461963" indent="-461963">
              <a:lnSpc>
                <a:spcPct val="200000"/>
              </a:lnSpc>
              <a:spcBef>
                <a:spcPts val="0"/>
              </a:spcBef>
              <a:buFont typeface="Wingdings" panose="05000000000000000000" pitchFamily="2" charset="2"/>
              <a:buChar char="Ø"/>
            </a:pPr>
            <a:r>
              <a:rPr lang="en-US" sz="2800" dirty="0">
                <a:solidFill>
                  <a:schemeClr val="tx1"/>
                </a:solidFill>
              </a:rPr>
              <a:t>Easy digital file upload (over 200 file formats)</a:t>
            </a:r>
          </a:p>
          <a:p>
            <a:pPr marL="461963" indent="-461963">
              <a:lnSpc>
                <a:spcPct val="200000"/>
              </a:lnSpc>
              <a:spcBef>
                <a:spcPts val="0"/>
              </a:spcBef>
              <a:buFont typeface="Wingdings" panose="05000000000000000000" pitchFamily="2" charset="2"/>
              <a:buChar char="Ø"/>
            </a:pPr>
            <a:r>
              <a:rPr lang="en-US" sz="2800" dirty="0">
                <a:solidFill>
                  <a:schemeClr val="tx1"/>
                </a:solidFill>
              </a:rPr>
              <a:t>Well organized sections (with multiple views) </a:t>
            </a:r>
          </a:p>
          <a:p>
            <a:pPr marL="461963" indent="-461963">
              <a:lnSpc>
                <a:spcPct val="200000"/>
              </a:lnSpc>
              <a:spcBef>
                <a:spcPts val="0"/>
              </a:spcBef>
              <a:buFont typeface="Wingdings" panose="05000000000000000000" pitchFamily="2" charset="2"/>
              <a:buChar char="Ø"/>
            </a:pPr>
            <a:r>
              <a:rPr lang="en-US" sz="2800" dirty="0">
                <a:solidFill>
                  <a:schemeClr val="tx1"/>
                </a:solidFill>
              </a:rPr>
              <a:t>Cloud storage and 24/7 availability</a:t>
            </a:r>
          </a:p>
          <a:p>
            <a:pPr marL="461963" indent="-461963">
              <a:lnSpc>
                <a:spcPct val="200000"/>
              </a:lnSpc>
              <a:spcBef>
                <a:spcPts val="0"/>
              </a:spcBef>
              <a:buFont typeface="Wingdings" panose="05000000000000000000" pitchFamily="2" charset="2"/>
              <a:buChar char="Ø"/>
            </a:pPr>
            <a:r>
              <a:rPr lang="en-US" sz="2800" dirty="0">
                <a:solidFill>
                  <a:schemeClr val="tx1"/>
                </a:solidFill>
              </a:rPr>
              <a:t>Mentor review before submission</a:t>
            </a:r>
          </a:p>
        </p:txBody>
      </p:sp>
      <p:pic>
        <p:nvPicPr>
          <p:cNvPr id="5" name="Picture 4" descr="Hyl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0" y="3644371"/>
            <a:ext cx="3560529" cy="1342495"/>
          </a:xfrm>
          <a:prstGeom prst="rect">
            <a:avLst/>
          </a:prstGeom>
        </p:spPr>
      </p:pic>
      <p:pic>
        <p:nvPicPr>
          <p:cNvPr id="6"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7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38" y="914770"/>
            <a:ext cx="3506961" cy="1134931"/>
          </a:xfrm>
        </p:spPr>
        <p:txBody>
          <a:bodyPr>
            <a:normAutofit fontScale="90000"/>
          </a:bodyPr>
          <a:lstStyle/>
          <a:p>
            <a:r>
              <a:rPr lang="en-US" dirty="0"/>
              <a:t>The New Process </a:t>
            </a:r>
            <a:br>
              <a:rPr lang="en-US" dirty="0"/>
            </a:br>
            <a:r>
              <a:rPr lang="en-US" dirty="0"/>
              <a:t>Workflow</a:t>
            </a:r>
          </a:p>
        </p:txBody>
      </p:sp>
      <p:sp>
        <p:nvSpPr>
          <p:cNvPr id="3" name="Content Placeholder 2"/>
          <p:cNvSpPr>
            <a:spLocks noGrp="1"/>
          </p:cNvSpPr>
          <p:nvPr>
            <p:ph idx="1"/>
          </p:nvPr>
        </p:nvSpPr>
        <p:spPr>
          <a:xfrm>
            <a:off x="5756366" y="1270967"/>
            <a:ext cx="5512525" cy="4166854"/>
          </a:xfrm>
        </p:spPr>
        <p:txBody>
          <a:bodyPr>
            <a:noAutofit/>
          </a:bodyPr>
          <a:lstStyle/>
          <a:p>
            <a:pPr marL="457200" indent="-457200">
              <a:lnSpc>
                <a:spcPct val="100000"/>
              </a:lnSpc>
              <a:spcBef>
                <a:spcPts val="0"/>
              </a:spcBef>
              <a:buFont typeface="Wingdings" panose="05000000000000000000" pitchFamily="2" charset="2"/>
              <a:buChar char="Ø"/>
            </a:pPr>
            <a:r>
              <a:rPr lang="en-US" sz="2800" dirty="0">
                <a:solidFill>
                  <a:schemeClr val="tx1"/>
                </a:solidFill>
              </a:rPr>
              <a:t>E-Submission (frozen in time)</a:t>
            </a:r>
          </a:p>
          <a:p>
            <a:pPr marL="457200" indent="-457200">
              <a:lnSpc>
                <a:spcPct val="100000"/>
              </a:lnSpc>
              <a:spcBef>
                <a:spcPts val="0"/>
              </a:spcBef>
              <a:buFont typeface="Wingdings" panose="05000000000000000000" pitchFamily="2" charset="2"/>
              <a:buChar char="Ø"/>
            </a:pPr>
            <a:endParaRPr lang="en-US" sz="2800" dirty="0">
              <a:solidFill>
                <a:schemeClr val="tx1"/>
              </a:solidFill>
            </a:endParaRPr>
          </a:p>
          <a:p>
            <a:pPr marL="457200" indent="-457200">
              <a:lnSpc>
                <a:spcPct val="100000"/>
              </a:lnSpc>
              <a:spcBef>
                <a:spcPts val="0"/>
              </a:spcBef>
              <a:buFont typeface="Wingdings" panose="05000000000000000000" pitchFamily="2" charset="2"/>
              <a:buChar char="Ø"/>
            </a:pPr>
            <a:r>
              <a:rPr lang="en-US" sz="2800" dirty="0">
                <a:solidFill>
                  <a:schemeClr val="tx1"/>
                </a:solidFill>
              </a:rPr>
              <a:t>Work flow approval process </a:t>
            </a:r>
          </a:p>
          <a:p>
            <a:pPr marL="457200" indent="-457200">
              <a:lnSpc>
                <a:spcPct val="100000"/>
              </a:lnSpc>
              <a:spcBef>
                <a:spcPts val="0"/>
              </a:spcBef>
              <a:buFont typeface="Wingdings" panose="05000000000000000000" pitchFamily="2" charset="2"/>
              <a:buChar char="Ø"/>
            </a:pPr>
            <a:endParaRPr lang="en-US" sz="2800" dirty="0">
              <a:solidFill>
                <a:schemeClr val="tx1"/>
              </a:solidFill>
            </a:endParaRPr>
          </a:p>
          <a:p>
            <a:pPr marL="457200" indent="-457200">
              <a:lnSpc>
                <a:spcPct val="100000"/>
              </a:lnSpc>
              <a:spcBef>
                <a:spcPts val="0"/>
              </a:spcBef>
              <a:buFont typeface="Wingdings" panose="05000000000000000000" pitchFamily="2" charset="2"/>
              <a:buChar char="Ø"/>
            </a:pPr>
            <a:r>
              <a:rPr lang="en-US" sz="2800" dirty="0">
                <a:solidFill>
                  <a:schemeClr val="tx1"/>
                </a:solidFill>
              </a:rPr>
              <a:t>E-notification of decision</a:t>
            </a:r>
          </a:p>
          <a:p>
            <a:pPr marL="457200" indent="-457200">
              <a:lnSpc>
                <a:spcPct val="100000"/>
              </a:lnSpc>
              <a:spcBef>
                <a:spcPts val="0"/>
              </a:spcBef>
              <a:buFont typeface="Wingdings" panose="05000000000000000000" pitchFamily="2" charset="2"/>
              <a:buChar char="Ø"/>
            </a:pPr>
            <a:endParaRPr lang="en-US" sz="2800" dirty="0">
              <a:solidFill>
                <a:schemeClr val="tx1"/>
              </a:solidFill>
            </a:endParaRPr>
          </a:p>
          <a:p>
            <a:pPr marL="457200" indent="-457200">
              <a:lnSpc>
                <a:spcPct val="100000"/>
              </a:lnSpc>
              <a:spcBef>
                <a:spcPts val="0"/>
              </a:spcBef>
              <a:buFont typeface="Wingdings" panose="05000000000000000000" pitchFamily="2" charset="2"/>
              <a:buChar char="Ø"/>
            </a:pPr>
            <a:r>
              <a:rPr lang="en-US" sz="2800" dirty="0">
                <a:solidFill>
                  <a:schemeClr val="tx1"/>
                </a:solidFill>
              </a:rPr>
              <a:t>Use of E-Tenure Portfolio for other faculty processes </a:t>
            </a:r>
          </a:p>
        </p:txBody>
      </p:sp>
      <p:pic>
        <p:nvPicPr>
          <p:cNvPr id="33794" name="Picture 2" descr="Image result for teal bi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01" y="3060746"/>
            <a:ext cx="5251293" cy="280883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OnBa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384" y="5188825"/>
            <a:ext cx="3352616" cy="1669175"/>
          </a:xfrm>
          <a:prstGeom prst="rect">
            <a:avLst/>
          </a:prstGeom>
        </p:spPr>
      </p:pic>
      <p:pic>
        <p:nvPicPr>
          <p:cNvPr id="7" name="Picture 2" descr="Image result for tri-c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51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460337"/>
          </a:xfrm>
        </p:spPr>
        <p:txBody>
          <a:bodyPr/>
          <a:lstStyle/>
          <a:p>
            <a:r>
              <a:rPr lang="en-US" dirty="0"/>
              <a:t>Tenure Process</a:t>
            </a:r>
          </a:p>
        </p:txBody>
      </p:sp>
      <p:sp>
        <p:nvSpPr>
          <p:cNvPr id="3" name="Content Placeholder 2"/>
          <p:cNvSpPr>
            <a:spLocks noGrp="1"/>
          </p:cNvSpPr>
          <p:nvPr>
            <p:ph idx="1"/>
          </p:nvPr>
        </p:nvSpPr>
        <p:spPr>
          <a:xfrm>
            <a:off x="6078728" y="1435843"/>
            <a:ext cx="4665472" cy="4453467"/>
          </a:xfrm>
        </p:spPr>
        <p:txBody>
          <a:bodyPr>
            <a:noAutofit/>
          </a:bodyPr>
          <a:lstStyle/>
          <a:p>
            <a:pPr marL="457200" indent="-457200">
              <a:buClr>
                <a:schemeClr val="accent2">
                  <a:lumMod val="75000"/>
                </a:schemeClr>
              </a:buClr>
              <a:buFont typeface="Wingdings" panose="05000000000000000000" pitchFamily="2" charset="2"/>
              <a:buChar char="ü"/>
            </a:pPr>
            <a:r>
              <a:rPr lang="en-US" sz="3200" dirty="0">
                <a:solidFill>
                  <a:schemeClr val="tx1"/>
                </a:solidFill>
              </a:rPr>
              <a:t>Eligible after five years of service</a:t>
            </a:r>
          </a:p>
          <a:p>
            <a:pPr marL="457200" indent="-457200">
              <a:buClr>
                <a:schemeClr val="accent2">
                  <a:lumMod val="75000"/>
                </a:schemeClr>
              </a:buClr>
              <a:buFont typeface="Wingdings" panose="05000000000000000000" pitchFamily="2" charset="2"/>
              <a:buChar char="ü"/>
            </a:pPr>
            <a:r>
              <a:rPr lang="en-US" sz="3200" dirty="0">
                <a:solidFill>
                  <a:schemeClr val="tx1"/>
                </a:solidFill>
              </a:rPr>
              <a:t>Must have served over 50% of annual contractual time in a teaching capacity</a:t>
            </a:r>
          </a:p>
          <a:p>
            <a:pPr marL="0" indent="0">
              <a:buClr>
                <a:schemeClr val="accent2">
                  <a:lumMod val="75000"/>
                </a:schemeClr>
              </a:buClr>
              <a:buNone/>
            </a:pPr>
            <a:endParaRPr lang="en-US" sz="2800" dirty="0">
              <a:solidFill>
                <a:schemeClr val="tx1"/>
              </a:solidFill>
            </a:endParaRPr>
          </a:p>
          <a:p>
            <a:pPr marL="173736" lvl="1" indent="0">
              <a:buClr>
                <a:schemeClr val="accent2">
                  <a:lumMod val="75000"/>
                </a:schemeClr>
              </a:buClr>
              <a:buNone/>
            </a:pPr>
            <a:r>
              <a:rPr lang="en-US" sz="2400" b="1" i="1" dirty="0">
                <a:solidFill>
                  <a:schemeClr val="tx1"/>
                </a:solidFill>
              </a:rPr>
              <a:t>    (classroom instruction, college</a:t>
            </a:r>
          </a:p>
          <a:p>
            <a:pPr marL="173736" lvl="1" indent="0">
              <a:buClr>
                <a:schemeClr val="accent2">
                  <a:lumMod val="75000"/>
                </a:schemeClr>
              </a:buClr>
              <a:buNone/>
            </a:pPr>
            <a:r>
              <a:rPr lang="en-US" sz="2400" b="1" i="1" dirty="0">
                <a:solidFill>
                  <a:schemeClr val="tx1"/>
                </a:solidFill>
              </a:rPr>
              <a:t>     librarian or counseling)</a:t>
            </a:r>
          </a:p>
          <a:p>
            <a:pPr marL="173736" lvl="1" indent="0">
              <a:buClr>
                <a:schemeClr val="accent2">
                  <a:lumMod val="75000"/>
                </a:schemeClr>
              </a:buClr>
              <a:buNone/>
            </a:pPr>
            <a:endParaRPr lang="en-US" sz="2400" dirty="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85" r="-563" b="53752"/>
          <a:stretch/>
        </p:blipFill>
        <p:spPr>
          <a:xfrm>
            <a:off x="497355" y="2789584"/>
            <a:ext cx="4808692" cy="2945293"/>
          </a:xfrm>
          <a:prstGeom prst="rect">
            <a:avLst/>
          </a:prstGeom>
        </p:spPr>
      </p:pic>
      <p:pic>
        <p:nvPicPr>
          <p:cNvPr id="7"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06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480215"/>
          </a:xfrm>
        </p:spPr>
        <p:txBody>
          <a:bodyPr/>
          <a:lstStyle/>
          <a:p>
            <a:r>
              <a:rPr lang="en-US" dirty="0"/>
              <a:t>Tenure Process</a:t>
            </a:r>
          </a:p>
        </p:txBody>
      </p:sp>
      <p:sp>
        <p:nvSpPr>
          <p:cNvPr id="4" name="TextBox 3"/>
          <p:cNvSpPr txBox="1"/>
          <p:nvPr/>
        </p:nvSpPr>
        <p:spPr>
          <a:xfrm>
            <a:off x="5876834" y="2494635"/>
            <a:ext cx="5757333" cy="2308324"/>
          </a:xfrm>
          <a:prstGeom prst="rect">
            <a:avLst/>
          </a:prstGeom>
          <a:noFill/>
        </p:spPr>
        <p:txBody>
          <a:bodyPr wrap="square" rtlCol="0">
            <a:spAutoFit/>
          </a:bodyPr>
          <a:lstStyle/>
          <a:p>
            <a:r>
              <a:rPr lang="en-US" sz="1600" dirty="0"/>
              <a:t>To receive tenure a faculty member must demonstrate:</a:t>
            </a:r>
          </a:p>
          <a:p>
            <a:endParaRPr lang="en-US" sz="1600" dirty="0"/>
          </a:p>
          <a:p>
            <a:pPr marL="463550" indent="-463550">
              <a:buClr>
                <a:schemeClr val="accent2">
                  <a:lumMod val="75000"/>
                </a:schemeClr>
              </a:buClr>
              <a:buFont typeface="Wingdings" panose="05000000000000000000" pitchFamily="2" charset="2"/>
              <a:buChar char="ü"/>
            </a:pPr>
            <a:r>
              <a:rPr lang="en-US" sz="1600" dirty="0"/>
              <a:t>Teaching ability</a:t>
            </a:r>
          </a:p>
          <a:p>
            <a:pPr marL="457200" indent="-457200">
              <a:buClr>
                <a:schemeClr val="accent2">
                  <a:lumMod val="75000"/>
                </a:schemeClr>
              </a:buClr>
              <a:buFont typeface="Wingdings" panose="05000000000000000000" pitchFamily="2" charset="2"/>
              <a:buChar char="ü"/>
            </a:pPr>
            <a:endParaRPr lang="en-US" sz="1600" dirty="0"/>
          </a:p>
          <a:p>
            <a:pPr marL="463550" indent="-463550">
              <a:buClr>
                <a:schemeClr val="accent2">
                  <a:lumMod val="75000"/>
                </a:schemeClr>
              </a:buClr>
              <a:buFont typeface="Wingdings" panose="05000000000000000000" pitchFamily="2" charset="2"/>
              <a:buChar char="ü"/>
            </a:pPr>
            <a:r>
              <a:rPr lang="en-US" sz="1600" dirty="0"/>
              <a:t>Creative achievement</a:t>
            </a:r>
          </a:p>
          <a:p>
            <a:pPr marL="457200" indent="-457200">
              <a:buClr>
                <a:schemeClr val="accent2">
                  <a:lumMod val="75000"/>
                </a:schemeClr>
              </a:buClr>
              <a:buFont typeface="Wingdings" panose="05000000000000000000" pitchFamily="2" charset="2"/>
              <a:buChar char="ü"/>
            </a:pPr>
            <a:endParaRPr lang="en-US" sz="1600" dirty="0"/>
          </a:p>
          <a:p>
            <a:pPr marL="463550" indent="-463550">
              <a:buClr>
                <a:schemeClr val="accent2">
                  <a:lumMod val="75000"/>
                </a:schemeClr>
              </a:buClr>
              <a:buFont typeface="Wingdings" panose="05000000000000000000" pitchFamily="2" charset="2"/>
              <a:buChar char="ü"/>
            </a:pPr>
            <a:r>
              <a:rPr lang="en-US" sz="1600" dirty="0"/>
              <a:t>Academic integrity</a:t>
            </a:r>
          </a:p>
          <a:p>
            <a:pPr marL="457200" indent="-457200">
              <a:buClr>
                <a:schemeClr val="accent2">
                  <a:lumMod val="75000"/>
                </a:schemeClr>
              </a:buClr>
              <a:buFont typeface="Wingdings" panose="05000000000000000000" pitchFamily="2" charset="2"/>
              <a:buChar char="ü"/>
            </a:pPr>
            <a:endParaRPr lang="en-US" sz="1600" dirty="0"/>
          </a:p>
          <a:p>
            <a:pPr marL="463550" indent="-463550">
              <a:buClr>
                <a:schemeClr val="accent2">
                  <a:lumMod val="75000"/>
                </a:schemeClr>
              </a:buClr>
              <a:buFont typeface="Wingdings" panose="05000000000000000000" pitchFamily="2" charset="2"/>
              <a:buChar char="ü"/>
            </a:pPr>
            <a:r>
              <a:rPr lang="en-US" sz="1600" dirty="0"/>
              <a:t>Professional service to the College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34" y="2421467"/>
            <a:ext cx="5156201" cy="3437467"/>
          </a:xfrm>
          <a:prstGeom prst="rect">
            <a:avLst/>
          </a:prstGeom>
        </p:spPr>
      </p:pic>
      <p:pic>
        <p:nvPicPr>
          <p:cNvPr id="7"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25943" y="129079"/>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1470276"/>
          </a:xfrm>
        </p:spPr>
        <p:txBody>
          <a:bodyPr/>
          <a:lstStyle/>
          <a:p>
            <a:r>
              <a:rPr lang="en-US" dirty="0"/>
              <a:t>Table of contents</a:t>
            </a:r>
          </a:p>
        </p:txBody>
      </p:sp>
      <p:sp>
        <p:nvSpPr>
          <p:cNvPr id="4" name="TextBox 3"/>
          <p:cNvSpPr txBox="1"/>
          <p:nvPr/>
        </p:nvSpPr>
        <p:spPr>
          <a:xfrm>
            <a:off x="5869496" y="913232"/>
            <a:ext cx="5054769" cy="5401479"/>
          </a:xfrm>
          <a:prstGeom prst="rect">
            <a:avLst/>
          </a:prstGeom>
          <a:noFill/>
        </p:spPr>
        <p:txBody>
          <a:bodyPr wrap="square" rtlCol="0">
            <a:spAutoFit/>
          </a:bodyPr>
          <a:lstStyle/>
          <a:p>
            <a:pPr marL="627063" indent="-627063">
              <a:spcBef>
                <a:spcPts val="600"/>
              </a:spcBef>
              <a:buFont typeface="+mj-lt"/>
              <a:buAutoNum type="arabicPeriod"/>
            </a:pPr>
            <a:r>
              <a:rPr lang="en-US" sz="2500" b="1" dirty="0"/>
              <a:t>Introductory Section</a:t>
            </a:r>
          </a:p>
          <a:p>
            <a:pPr marL="1084263" lvl="1" indent="-627063">
              <a:spcBef>
                <a:spcPts val="600"/>
              </a:spcBef>
              <a:buFont typeface="Arial" panose="020B0604020202020204" pitchFamily="34" charset="0"/>
              <a:buChar char="•"/>
            </a:pPr>
            <a:r>
              <a:rPr lang="en-US" sz="2500" b="1" dirty="0"/>
              <a:t>CV</a:t>
            </a:r>
          </a:p>
          <a:p>
            <a:pPr marL="1084263" lvl="1" indent="-627063">
              <a:spcBef>
                <a:spcPts val="600"/>
              </a:spcBef>
              <a:buFont typeface="Arial" panose="020B0604020202020204" pitchFamily="34" charset="0"/>
              <a:buChar char="•"/>
            </a:pPr>
            <a:r>
              <a:rPr lang="en-US" sz="2500" b="1" dirty="0"/>
              <a:t>Personal Statement</a:t>
            </a:r>
          </a:p>
          <a:p>
            <a:pPr marL="1084263" lvl="1" indent="-627063">
              <a:spcBef>
                <a:spcPts val="600"/>
              </a:spcBef>
              <a:buFont typeface="Arial" panose="020B0604020202020204" pitchFamily="34" charset="0"/>
              <a:buChar char="•"/>
            </a:pPr>
            <a:r>
              <a:rPr lang="en-US" sz="2500" b="1" dirty="0"/>
              <a:t>3-5 Letters of Recommendation</a:t>
            </a:r>
          </a:p>
          <a:p>
            <a:pPr marL="627063" indent="-627063">
              <a:spcBef>
                <a:spcPts val="600"/>
              </a:spcBef>
              <a:buFont typeface="+mj-lt"/>
              <a:buAutoNum type="arabicPeriod"/>
            </a:pPr>
            <a:r>
              <a:rPr lang="en-US" sz="2500" b="1" dirty="0"/>
              <a:t>Tenure Criteria</a:t>
            </a:r>
          </a:p>
          <a:p>
            <a:pPr marL="1084263" lvl="1" indent="-627063">
              <a:spcBef>
                <a:spcPts val="600"/>
              </a:spcBef>
              <a:buFont typeface="Arial" panose="020B0604020202020204" pitchFamily="34" charset="0"/>
              <a:buChar char="•"/>
            </a:pPr>
            <a:r>
              <a:rPr lang="en-US" sz="2500" b="1" dirty="0"/>
              <a:t>Teaching Ability</a:t>
            </a:r>
          </a:p>
          <a:p>
            <a:pPr marL="1084263" lvl="1" indent="-627063">
              <a:spcBef>
                <a:spcPts val="600"/>
              </a:spcBef>
              <a:buFont typeface="Arial" panose="020B0604020202020204" pitchFamily="34" charset="0"/>
              <a:buChar char="•"/>
            </a:pPr>
            <a:r>
              <a:rPr lang="en-US" sz="2500" b="1" dirty="0"/>
              <a:t>Academic Integrity</a:t>
            </a:r>
          </a:p>
          <a:p>
            <a:pPr marL="1084263" lvl="1" indent="-627063">
              <a:spcBef>
                <a:spcPts val="600"/>
              </a:spcBef>
              <a:buFont typeface="Arial" panose="020B0604020202020204" pitchFamily="34" charset="0"/>
              <a:buChar char="•"/>
            </a:pPr>
            <a:r>
              <a:rPr lang="en-US" sz="2500" b="1" dirty="0"/>
              <a:t>Creative Achievement</a:t>
            </a:r>
          </a:p>
          <a:p>
            <a:pPr marL="1084263" lvl="1" indent="-627063">
              <a:spcBef>
                <a:spcPts val="600"/>
              </a:spcBef>
              <a:buFont typeface="Arial" panose="020B0604020202020204" pitchFamily="34" charset="0"/>
              <a:buChar char="•"/>
            </a:pPr>
            <a:r>
              <a:rPr lang="en-US" sz="2500" b="1" dirty="0"/>
              <a:t>Professional Service</a:t>
            </a:r>
          </a:p>
          <a:p>
            <a:pPr marL="627063" indent="-627063">
              <a:spcBef>
                <a:spcPts val="600"/>
              </a:spcBef>
              <a:buFont typeface="+mj-lt"/>
              <a:buAutoNum type="arabicPeriod"/>
            </a:pPr>
            <a:r>
              <a:rPr lang="en-US" sz="2500" b="1" dirty="0"/>
              <a:t>Appendix of Additional Supporting Materials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32" r="1724"/>
          <a:stretch/>
        </p:blipFill>
        <p:spPr>
          <a:xfrm>
            <a:off x="561031" y="2594114"/>
            <a:ext cx="4706707" cy="3247288"/>
          </a:xfrm>
          <a:prstGeom prst="rect">
            <a:avLst/>
          </a:prstGeom>
        </p:spPr>
      </p:pic>
      <p:pic>
        <p:nvPicPr>
          <p:cNvPr id="8"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6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1DF7-46FA-4013-B87F-92A320BA85FF}"/>
              </a:ext>
            </a:extLst>
          </p:cNvPr>
          <p:cNvSpPr>
            <a:spLocks noGrp="1"/>
          </p:cNvSpPr>
          <p:nvPr>
            <p:ph type="title"/>
          </p:nvPr>
        </p:nvSpPr>
        <p:spPr/>
        <p:txBody>
          <a:bodyPr/>
          <a:lstStyle/>
          <a:p>
            <a:pPr algn="ctr"/>
            <a:r>
              <a:rPr lang="en-US" b="1" u="sng" dirty="0"/>
              <a:t>Notes from the Provost  </a:t>
            </a:r>
          </a:p>
        </p:txBody>
      </p:sp>
      <p:sp>
        <p:nvSpPr>
          <p:cNvPr id="3" name="Content Placeholder 2">
            <a:extLst>
              <a:ext uri="{FF2B5EF4-FFF2-40B4-BE49-F238E27FC236}">
                <a16:creationId xmlns:a16="http://schemas.microsoft.com/office/drawing/2014/main" id="{AEF6F1FA-2329-42FD-A467-644370857B03}"/>
              </a:ext>
            </a:extLst>
          </p:cNvPr>
          <p:cNvSpPr>
            <a:spLocks noGrp="1"/>
          </p:cNvSpPr>
          <p:nvPr>
            <p:ph idx="1"/>
          </p:nvPr>
        </p:nvSpPr>
        <p:spPr>
          <a:xfrm>
            <a:off x="5518204" y="1690688"/>
            <a:ext cx="5835595" cy="4486275"/>
          </a:xfrm>
        </p:spPr>
        <p:txBody>
          <a:bodyPr>
            <a:normAutofit fontScale="62500" lnSpcReduction="20000"/>
          </a:bodyPr>
          <a:lstStyle/>
          <a:p>
            <a:pPr marL="463550" indent="-463550">
              <a:buClr>
                <a:schemeClr val="accent2">
                  <a:lumMod val="75000"/>
                </a:schemeClr>
              </a:buClr>
              <a:buFont typeface="Wingdings" panose="05000000000000000000" pitchFamily="2" charset="2"/>
              <a:buChar char="ü"/>
            </a:pPr>
            <a:r>
              <a:rPr lang="en-US" sz="2800" dirty="0"/>
              <a:t>Date of Submission:  </a:t>
            </a:r>
            <a:r>
              <a:rPr lang="en-US" sz="2800" b="1" i="1" u="sng" dirty="0"/>
              <a:t>January 20, 2021</a:t>
            </a:r>
          </a:p>
          <a:p>
            <a:pPr marL="463550" indent="-463550">
              <a:buClr>
                <a:schemeClr val="accent2">
                  <a:lumMod val="75000"/>
                </a:schemeClr>
              </a:buClr>
              <a:buFont typeface="Wingdings" panose="05000000000000000000" pitchFamily="2" charset="2"/>
              <a:buChar char="ü"/>
            </a:pPr>
            <a:r>
              <a:rPr lang="en-US" sz="2800" dirty="0"/>
              <a:t>Begin each section with a Summary Page explaining what is contained within that section</a:t>
            </a:r>
          </a:p>
          <a:p>
            <a:pPr marL="463550" indent="-463550">
              <a:buClr>
                <a:schemeClr val="accent2">
                  <a:lumMod val="75000"/>
                </a:schemeClr>
              </a:buClr>
              <a:buFont typeface="Wingdings" panose="05000000000000000000" pitchFamily="2" charset="2"/>
              <a:buChar char="ü"/>
            </a:pPr>
            <a:r>
              <a:rPr lang="en-US" sz="2800" dirty="0"/>
              <a:t>Provide more in the Summary and in the individual pieces of material than merely the program from a conference you attended; explain why you went; why it was important; and how you and the College benefit from your participation in the event</a:t>
            </a:r>
          </a:p>
          <a:p>
            <a:pPr marL="463550" indent="-463550">
              <a:buClr>
                <a:schemeClr val="accent2">
                  <a:lumMod val="75000"/>
                </a:schemeClr>
              </a:buClr>
              <a:buFont typeface="Wingdings" panose="05000000000000000000" pitchFamily="2" charset="2"/>
              <a:buChar char="ü"/>
            </a:pPr>
            <a:r>
              <a:rPr lang="en-US" sz="2800" dirty="0"/>
              <a:t>Include in your portfolio student evaluations including specific notes etc. sent from students. Notes or comments from students can be included in the appendix.</a:t>
            </a:r>
          </a:p>
          <a:p>
            <a:pPr marL="463550" indent="-463550">
              <a:buClr>
                <a:schemeClr val="accent2">
                  <a:lumMod val="75000"/>
                </a:schemeClr>
              </a:buClr>
              <a:buFont typeface="Wingdings" panose="05000000000000000000" pitchFamily="2" charset="2"/>
              <a:buChar char="ü"/>
            </a:pPr>
            <a:r>
              <a:rPr lang="en-US" sz="2800" dirty="0"/>
              <a:t>Include 3 or 4 examples of Professional &amp; College involvement</a:t>
            </a:r>
          </a:p>
          <a:p>
            <a:pPr marL="463550" indent="-463550">
              <a:buClr>
                <a:schemeClr val="accent2">
                  <a:lumMod val="75000"/>
                </a:schemeClr>
              </a:buClr>
              <a:buFont typeface="Wingdings" panose="05000000000000000000" pitchFamily="2" charset="2"/>
              <a:buChar char="ü"/>
            </a:pPr>
            <a:r>
              <a:rPr lang="en-US" sz="2800" dirty="0"/>
              <a:t>If submitting a hard copy of your portfolio, place individual sheets in plastic sleeves</a:t>
            </a:r>
          </a:p>
          <a:p>
            <a:pPr marL="463550" indent="-463550">
              <a:buClr>
                <a:schemeClr val="accent2">
                  <a:lumMod val="75000"/>
                </a:schemeClr>
              </a:buClr>
              <a:buFont typeface="Wingdings" panose="05000000000000000000" pitchFamily="2" charset="2"/>
              <a:buChar char="ü"/>
            </a:pPr>
            <a:r>
              <a:rPr lang="en-US" sz="2800" dirty="0"/>
              <a:t>Provide more than one example pertaining to a specific aspect</a:t>
            </a:r>
            <a:endParaRPr lang="en-US" dirty="0"/>
          </a:p>
        </p:txBody>
      </p:sp>
      <p:pic>
        <p:nvPicPr>
          <p:cNvPr id="5" name="Picture 4">
            <a:extLst>
              <a:ext uri="{FF2B5EF4-FFF2-40B4-BE49-F238E27FC236}">
                <a16:creationId xmlns:a16="http://schemas.microsoft.com/office/drawing/2014/main" id="{ACEE1DED-6E55-4357-8E95-B08E4A7082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2" r="1724"/>
          <a:stretch/>
        </p:blipFill>
        <p:spPr>
          <a:xfrm>
            <a:off x="771277" y="1582310"/>
            <a:ext cx="4496461" cy="4253947"/>
          </a:xfrm>
          <a:prstGeom prst="rect">
            <a:avLst/>
          </a:prstGeom>
        </p:spPr>
      </p:pic>
      <p:pic>
        <p:nvPicPr>
          <p:cNvPr id="7" name="Picture 2" descr="Image result for tri-c logo">
            <a:extLst>
              <a:ext uri="{FF2B5EF4-FFF2-40B4-BE49-F238E27FC236}">
                <a16:creationId xmlns:a16="http://schemas.microsoft.com/office/drawing/2014/main" id="{2A93123E-8D03-4CB2-82CE-D56648C8EB5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18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7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59148" cy="1480215"/>
          </a:xfrm>
        </p:spPr>
        <p:txBody>
          <a:bodyPr/>
          <a:lstStyle/>
          <a:p>
            <a:r>
              <a:rPr lang="en-US" dirty="0"/>
              <a:t>Teaching Ability</a:t>
            </a:r>
          </a:p>
        </p:txBody>
      </p:sp>
      <p:sp>
        <p:nvSpPr>
          <p:cNvPr id="6" name="TextBox 5"/>
          <p:cNvSpPr txBox="1"/>
          <p:nvPr/>
        </p:nvSpPr>
        <p:spPr>
          <a:xfrm>
            <a:off x="5918200" y="2421467"/>
            <a:ext cx="5757333" cy="3385542"/>
          </a:xfrm>
          <a:prstGeom prst="rect">
            <a:avLst/>
          </a:prstGeom>
          <a:noFill/>
        </p:spPr>
        <p:txBody>
          <a:bodyPr wrap="square" rtlCol="0">
            <a:spAutoFit/>
          </a:bodyPr>
          <a:lstStyle/>
          <a:p>
            <a:endParaRPr lang="en-US" sz="1000" dirty="0"/>
          </a:p>
          <a:p>
            <a:pPr marL="463550" indent="-463550">
              <a:buClr>
                <a:schemeClr val="accent2">
                  <a:lumMod val="75000"/>
                </a:schemeClr>
              </a:buClr>
              <a:buFont typeface="Wingdings" panose="05000000000000000000" pitchFamily="2" charset="2"/>
              <a:buChar char="ü"/>
            </a:pPr>
            <a:r>
              <a:rPr lang="en-US" sz="1200" dirty="0"/>
              <a:t>Summarizes the scope and quality of your teaching performance</a:t>
            </a:r>
          </a:p>
          <a:p>
            <a:pPr marL="646116" lvl="1" indent="-176213">
              <a:buFont typeface="Arial" panose="020B0604020202020204" pitchFamily="34" charset="0"/>
              <a:buChar char="•"/>
            </a:pPr>
            <a:r>
              <a:rPr lang="en-US" sz="1200" dirty="0"/>
              <a:t>Supervisor reviews, peer reviews, student evaluations</a:t>
            </a:r>
          </a:p>
          <a:p>
            <a:pPr marL="646116" lvl="1" indent="-176213">
              <a:buFont typeface="Arial" panose="020B0604020202020204" pitchFamily="34" charset="0"/>
              <a:buChar char="•"/>
            </a:pPr>
            <a:r>
              <a:rPr lang="en-US" sz="1200" dirty="0"/>
              <a:t>Evaluation by dean: each term for first 2 years of tenure track, then in each year for remaining 3 years of tenure track</a:t>
            </a:r>
          </a:p>
          <a:p>
            <a:pPr marL="646116" lvl="1" indent="-176213">
              <a:buFont typeface="Arial" panose="020B0604020202020204" pitchFamily="34" charset="0"/>
              <a:buChar char="•"/>
            </a:pPr>
            <a:r>
              <a:rPr lang="en-US" sz="1200" dirty="0"/>
              <a:t>Student evaluations happen each class, 2/3 of the way through the course</a:t>
            </a:r>
          </a:p>
          <a:p>
            <a:pPr marL="646116" lvl="1" indent="-176213">
              <a:buFont typeface="Arial" panose="020B0604020202020204" pitchFamily="34" charset="0"/>
              <a:buChar char="•"/>
            </a:pPr>
            <a:endParaRPr lang="en-US" sz="1200" dirty="0"/>
          </a:p>
          <a:p>
            <a:pPr marL="646116" lvl="1" indent="-176213">
              <a:buFont typeface="Arial" panose="020B0604020202020204" pitchFamily="34" charset="0"/>
              <a:buChar char="•"/>
            </a:pPr>
            <a:r>
              <a:rPr lang="en-US" sz="1200" dirty="0"/>
              <a:t>Focus on classes!  Work collaboratively</a:t>
            </a:r>
            <a:r>
              <a:rPr lang="en-US" sz="1200" baseline="0" dirty="0"/>
              <a:t> with assoc. dean/dean…let them guide you and your work</a:t>
            </a:r>
          </a:p>
          <a:p>
            <a:pPr marL="646116" lvl="1" indent="-176213">
              <a:buFont typeface="Arial" panose="020B0604020202020204" pitchFamily="34" charset="0"/>
              <a:buChar char="•"/>
            </a:pPr>
            <a:r>
              <a:rPr lang="en-US" sz="1200" baseline="0" dirty="0"/>
              <a:t>Can’t do everything right out of the gate</a:t>
            </a:r>
          </a:p>
          <a:p>
            <a:pPr marL="646116" lvl="1" indent="-176213">
              <a:buFont typeface="Arial" panose="020B0604020202020204" pitchFamily="34" charset="0"/>
              <a:buChar char="•"/>
            </a:pPr>
            <a:r>
              <a:rPr lang="en-US" sz="1200" baseline="0" dirty="0"/>
              <a:t>Not a rubric to check off boxes… portfolio reflects a body of work over 5 years</a:t>
            </a:r>
          </a:p>
          <a:p>
            <a:pPr marL="646116" lvl="1" indent="-176213">
              <a:buFont typeface="Arial" panose="020B0604020202020204" pitchFamily="34" charset="0"/>
              <a:buChar char="•"/>
            </a:pPr>
            <a:r>
              <a:rPr lang="en-US" sz="1200" baseline="0" dirty="0"/>
              <a:t>Assessment…what you’re doing now can be part of the portfolio…Reflect your journey!</a:t>
            </a:r>
          </a:p>
          <a:p>
            <a:pPr marL="646116" lvl="1" indent="-176213">
              <a:buFont typeface="Arial" panose="020B0604020202020204" pitchFamily="34" charset="0"/>
              <a:buChar char="•"/>
            </a:pPr>
            <a:r>
              <a:rPr lang="en-US" sz="1200" baseline="0" dirty="0"/>
              <a:t>Class Prep is your primary role!  Student Success!</a:t>
            </a:r>
            <a:endParaRPr lang="en-US" sz="1200" dirty="0"/>
          </a:p>
          <a:p>
            <a:pPr marL="463550" indent="-463550">
              <a:buClr>
                <a:schemeClr val="accent2">
                  <a:lumMod val="75000"/>
                </a:schemeClr>
              </a:buClr>
              <a:buFont typeface="Wingdings" panose="05000000000000000000" pitchFamily="2" charset="2"/>
              <a:buChar char="ü"/>
            </a:pPr>
            <a:endParaRPr lang="en-US" sz="3600" dirty="0"/>
          </a:p>
          <a:p>
            <a:pPr marL="457200" indent="-457200">
              <a:buClr>
                <a:schemeClr val="accent2">
                  <a:lumMod val="75000"/>
                </a:schemeClr>
              </a:buClr>
              <a:buFont typeface="Wingdings" panose="05000000000000000000" pitchFamily="2" charset="2"/>
              <a:buChar char="ü"/>
            </a:pPr>
            <a:endParaRPr lang="en-US" sz="1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569" b="3311"/>
          <a:stretch/>
        </p:blipFill>
        <p:spPr>
          <a:xfrm>
            <a:off x="252919" y="2302934"/>
            <a:ext cx="4806530" cy="3420533"/>
          </a:xfrm>
          <a:prstGeom prst="rect">
            <a:avLst/>
          </a:prstGeom>
        </p:spPr>
      </p:pic>
      <p:pic>
        <p:nvPicPr>
          <p:cNvPr id="8"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59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52" y="941252"/>
            <a:ext cx="2947482" cy="1480215"/>
          </a:xfrm>
        </p:spPr>
        <p:txBody>
          <a:bodyPr>
            <a:normAutofit fontScale="90000"/>
          </a:bodyPr>
          <a:lstStyle/>
          <a:p>
            <a:r>
              <a:rPr lang="en-US" dirty="0"/>
              <a:t>Creative Achievement</a:t>
            </a:r>
          </a:p>
        </p:txBody>
      </p:sp>
      <p:sp>
        <p:nvSpPr>
          <p:cNvPr id="6" name="TextBox 5"/>
          <p:cNvSpPr txBox="1"/>
          <p:nvPr/>
        </p:nvSpPr>
        <p:spPr>
          <a:xfrm>
            <a:off x="5918200" y="2421467"/>
            <a:ext cx="5757333" cy="4093428"/>
          </a:xfrm>
          <a:prstGeom prst="rect">
            <a:avLst/>
          </a:prstGeom>
          <a:noFill/>
        </p:spPr>
        <p:txBody>
          <a:bodyPr wrap="square" rtlCol="0">
            <a:spAutoFit/>
          </a:bodyPr>
          <a:lstStyle/>
          <a:p>
            <a:pPr marL="463550" indent="-463550">
              <a:buClr>
                <a:schemeClr val="accent2">
                  <a:lumMod val="75000"/>
                </a:schemeClr>
              </a:buClr>
              <a:buFont typeface="Wingdings" panose="05000000000000000000" pitchFamily="2" charset="2"/>
              <a:buChar char="ü"/>
            </a:pPr>
            <a:r>
              <a:rPr lang="en-US" sz="1600" dirty="0"/>
              <a:t>New and insightful way of doing things at the College </a:t>
            </a:r>
          </a:p>
          <a:p>
            <a:pPr marL="646116" lvl="1" indent="-176213">
              <a:buFont typeface="Arial" panose="020B0604020202020204" pitchFamily="34" charset="0"/>
              <a:buChar char="•"/>
            </a:pPr>
            <a:r>
              <a:rPr lang="en-US" sz="1600" dirty="0"/>
              <a:t>New and novel or refreshed way of doing things</a:t>
            </a:r>
          </a:p>
          <a:p>
            <a:pPr marL="646116" lvl="1" indent="-176213">
              <a:buFont typeface="Arial" panose="020B0604020202020204" pitchFamily="34" charset="0"/>
              <a:buChar char="•"/>
            </a:pPr>
            <a:r>
              <a:rPr lang="en-US" sz="1600" dirty="0"/>
              <a:t>Do not just put in things from your day to day teaching activities – remember, this is not just a teaching lesson – should be innovative</a:t>
            </a:r>
          </a:p>
          <a:p>
            <a:pPr marL="646116" lvl="1" indent="-176213">
              <a:buFont typeface="Arial" panose="020B0604020202020204" pitchFamily="34" charset="0"/>
              <a:buChar char="•"/>
            </a:pPr>
            <a:r>
              <a:rPr lang="en-US" sz="1600" dirty="0"/>
              <a:t>Creating presentations, updating curriculum, creating new courses, program development, curriculum revamp, new methodology, changing how we think, use of technology, solid education with demonstrations of continuous learning, national presentations, research, publication, new online delivery methods</a:t>
            </a:r>
          </a:p>
          <a:p>
            <a:pPr marL="646116" lvl="1" indent="-176213">
              <a:buFont typeface="Arial" panose="020B0604020202020204" pitchFamily="34" charset="0"/>
              <a:buChar char="•"/>
            </a:pPr>
            <a:r>
              <a:rPr lang="en-US" sz="1600" dirty="0"/>
              <a:t>New Creative assignments..</a:t>
            </a:r>
          </a:p>
          <a:p>
            <a:pPr marL="646116" lvl="1" indent="-176213">
              <a:buFont typeface="Arial" panose="020B0604020202020204" pitchFamily="34" charset="0"/>
              <a:buChar char="•"/>
            </a:pPr>
            <a:r>
              <a:rPr lang="en-US" sz="1600" dirty="0"/>
              <a:t>New/Revised Curriculum…Show us evidence that you’re continually working</a:t>
            </a:r>
            <a:r>
              <a:rPr lang="en-US" sz="1600" baseline="0" dirty="0"/>
              <a:t> to improve your teaching</a:t>
            </a:r>
            <a:endParaRPr lang="en-US" sz="1600" dirty="0"/>
          </a:p>
          <a:p>
            <a:pPr marL="463550" indent="-463550">
              <a:buClr>
                <a:schemeClr val="accent2">
                  <a:lumMod val="75000"/>
                </a:schemeClr>
              </a:buClr>
              <a:buFont typeface="Wingdings" panose="05000000000000000000" pitchFamily="2" charset="2"/>
              <a:buChar char="ü"/>
            </a:pP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12" y="2560320"/>
            <a:ext cx="5022621" cy="3356428"/>
          </a:xfrm>
          <a:prstGeom prst="rect">
            <a:avLst/>
          </a:prstGeom>
        </p:spPr>
      </p:pic>
      <p:pic>
        <p:nvPicPr>
          <p:cNvPr id="8"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34" y="941252"/>
            <a:ext cx="2947482" cy="1480215"/>
          </a:xfrm>
        </p:spPr>
        <p:txBody>
          <a:bodyPr/>
          <a:lstStyle/>
          <a:p>
            <a:r>
              <a:rPr lang="en-US" dirty="0"/>
              <a:t>Academic Integrity</a:t>
            </a:r>
          </a:p>
        </p:txBody>
      </p:sp>
      <p:sp>
        <p:nvSpPr>
          <p:cNvPr id="6" name="TextBox 5"/>
          <p:cNvSpPr txBox="1"/>
          <p:nvPr/>
        </p:nvSpPr>
        <p:spPr>
          <a:xfrm>
            <a:off x="5094063" y="2064296"/>
            <a:ext cx="5757333" cy="3600986"/>
          </a:xfrm>
          <a:prstGeom prst="rect">
            <a:avLst/>
          </a:prstGeom>
          <a:noFill/>
        </p:spPr>
        <p:txBody>
          <a:bodyPr wrap="square" rtlCol="0">
            <a:spAutoFit/>
          </a:bodyPr>
          <a:lstStyle/>
          <a:p>
            <a:endParaRPr lang="en-US" sz="3600" dirty="0"/>
          </a:p>
          <a:p>
            <a:pPr marL="463550" indent="-463550">
              <a:buClr>
                <a:schemeClr val="accent2">
                  <a:lumMod val="75000"/>
                </a:schemeClr>
              </a:buClr>
              <a:buFont typeface="Wingdings" panose="05000000000000000000" pitchFamily="2" charset="2"/>
              <a:buChar char="ü"/>
            </a:pPr>
            <a:r>
              <a:rPr lang="en-US" sz="1600" dirty="0"/>
              <a:t>Continuing to advance knowledge in your discipline and in teaching</a:t>
            </a:r>
          </a:p>
          <a:p>
            <a:pPr marL="646116" lvl="1" indent="-176213">
              <a:buFont typeface="Arial" panose="020B0604020202020204" pitchFamily="34" charset="0"/>
              <a:buChar char="•"/>
            </a:pPr>
            <a:r>
              <a:rPr lang="en-US" sz="1600" dirty="0"/>
              <a:t>Show that you are qualified to teach this content – as vetted during hiring and reinforced during tenure process</a:t>
            </a:r>
          </a:p>
          <a:p>
            <a:pPr marL="646116" lvl="1" indent="-176213">
              <a:buFont typeface="Arial" panose="020B0604020202020204" pitchFamily="34" charset="0"/>
              <a:buChar char="•"/>
            </a:pPr>
            <a:r>
              <a:rPr lang="en-US" sz="1600" dirty="0"/>
              <a:t>Advance your knowledge in your discipline and in your teaching</a:t>
            </a:r>
          </a:p>
          <a:p>
            <a:pPr marL="646116" lvl="1" indent="-176213">
              <a:buFont typeface="Arial" panose="020B0604020202020204" pitchFamily="34" charset="0"/>
              <a:buChar char="•"/>
            </a:pPr>
            <a:r>
              <a:rPr lang="en-US" sz="1600" dirty="0"/>
              <a:t>Show us your new skills</a:t>
            </a:r>
          </a:p>
          <a:p>
            <a:pPr marL="646116" lvl="1" indent="-176213">
              <a:buFont typeface="Arial" panose="020B0604020202020204" pitchFamily="34" charset="0"/>
              <a:buChar char="•"/>
            </a:pPr>
            <a:r>
              <a:rPr lang="en-US" sz="1600" dirty="0"/>
              <a:t>Continuing education in your field, professional licenses, you continue to learn in your own discipline</a:t>
            </a:r>
          </a:p>
          <a:p>
            <a:pPr marL="646116" lvl="1" indent="-176213">
              <a:buFont typeface="Arial" panose="020B0604020202020204" pitchFamily="34" charset="0"/>
              <a:buChar char="•"/>
            </a:pPr>
            <a:r>
              <a:rPr lang="en-US" sz="1600" dirty="0"/>
              <a:t>Do not simply put in flyers of conferences attended – describe what you learned and how you incorporated it into your work at Tri-C – </a:t>
            </a:r>
            <a:r>
              <a:rPr lang="en-US" sz="1600" dirty="0">
                <a:solidFill>
                  <a:schemeClr val="accent1">
                    <a:lumMod val="60000"/>
                    <a:lumOff val="40000"/>
                  </a:schemeClr>
                </a:solidFill>
              </a:rPr>
              <a:t>tell the story in your portfolio</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024" b="24198"/>
          <a:stretch/>
        </p:blipFill>
        <p:spPr>
          <a:xfrm>
            <a:off x="334434" y="2498248"/>
            <a:ext cx="3239542" cy="3293535"/>
          </a:xfrm>
          <a:prstGeom prst="rect">
            <a:avLst/>
          </a:prstGeom>
        </p:spPr>
      </p:pic>
      <p:pic>
        <p:nvPicPr>
          <p:cNvPr id="8"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480215"/>
          </a:xfrm>
        </p:spPr>
        <p:txBody>
          <a:bodyPr/>
          <a:lstStyle/>
          <a:p>
            <a:r>
              <a:rPr lang="en-US" dirty="0"/>
              <a:t>Professional Service</a:t>
            </a:r>
          </a:p>
        </p:txBody>
      </p:sp>
      <p:sp>
        <p:nvSpPr>
          <p:cNvPr id="6" name="TextBox 5"/>
          <p:cNvSpPr txBox="1"/>
          <p:nvPr/>
        </p:nvSpPr>
        <p:spPr>
          <a:xfrm>
            <a:off x="5178587" y="1608754"/>
            <a:ext cx="5757333" cy="4154984"/>
          </a:xfrm>
          <a:prstGeom prst="rect">
            <a:avLst/>
          </a:prstGeom>
          <a:noFill/>
        </p:spPr>
        <p:txBody>
          <a:bodyPr wrap="square" rtlCol="0">
            <a:spAutoFit/>
          </a:bodyPr>
          <a:lstStyle/>
          <a:p>
            <a:endParaRPr lang="en-US" sz="3600" dirty="0"/>
          </a:p>
          <a:p>
            <a:pPr marL="463550" indent="-463550">
              <a:buClr>
                <a:schemeClr val="accent2">
                  <a:lumMod val="75000"/>
                </a:schemeClr>
              </a:buClr>
              <a:buFont typeface="Wingdings" panose="05000000000000000000" pitchFamily="2" charset="2"/>
              <a:buChar char="ü"/>
            </a:pPr>
            <a:endParaRPr lang="en-US" sz="1600" dirty="0"/>
          </a:p>
          <a:p>
            <a:pPr marL="463550" indent="-463550">
              <a:buClr>
                <a:schemeClr val="accent2">
                  <a:lumMod val="75000"/>
                </a:schemeClr>
              </a:buClr>
              <a:buFont typeface="Wingdings" panose="05000000000000000000" pitchFamily="2" charset="2"/>
              <a:buChar char="ü"/>
            </a:pPr>
            <a:r>
              <a:rPr lang="en-US" sz="1600" dirty="0"/>
              <a:t>Can be service to the College, its students and the community at large</a:t>
            </a:r>
          </a:p>
          <a:p>
            <a:pPr marL="638442" lvl="1" indent="-176213">
              <a:buFont typeface="Arial" panose="020B0604020202020204" pitchFamily="34" charset="0"/>
              <a:buChar char="•"/>
            </a:pPr>
            <a:r>
              <a:rPr lang="en-US" sz="1600" dirty="0"/>
              <a:t>To the college – easy to fulfill with service credits – lots of opportunities for you to volunteer</a:t>
            </a:r>
          </a:p>
          <a:p>
            <a:pPr marL="638442" lvl="1" indent="-176213">
              <a:buFont typeface="Arial" panose="020B0604020202020204" pitchFamily="34" charset="0"/>
              <a:buChar char="•"/>
            </a:pPr>
            <a:r>
              <a:rPr lang="en-US" sz="1600" dirty="0"/>
              <a:t>To its students – many ways to engage with students  -- care teams, study jam sessions, student convocation, FYE, open houses, </a:t>
            </a:r>
            <a:r>
              <a:rPr lang="en-US" sz="1600" dirty="0" err="1"/>
              <a:t>GradFest</a:t>
            </a:r>
            <a:r>
              <a:rPr lang="en-US" sz="1600" dirty="0"/>
              <a:t>, success week</a:t>
            </a:r>
          </a:p>
          <a:p>
            <a:pPr marL="638442" lvl="1" indent="-176213">
              <a:buFont typeface="Arial" panose="020B0604020202020204" pitchFamily="34" charset="0"/>
              <a:buChar char="•"/>
            </a:pPr>
            <a:r>
              <a:rPr lang="en-US" sz="1600" dirty="0"/>
              <a:t>To the community – can be much more personal but must still represent Tri-C; there are so many organizations in this community so please let us know about your involvement</a:t>
            </a:r>
          </a:p>
          <a:p>
            <a:pPr marL="638442" lvl="1" indent="-176213">
              <a:buFont typeface="Arial" panose="020B0604020202020204" pitchFamily="34" charset="0"/>
              <a:buChar char="•"/>
            </a:pPr>
            <a:r>
              <a:rPr lang="en-US" sz="1600" dirty="0"/>
              <a:t>Find your passion and follow it!  Do</a:t>
            </a:r>
            <a:r>
              <a:rPr lang="en-US" sz="1600" baseline="0" dirty="0"/>
              <a:t> what you love.</a:t>
            </a:r>
            <a:endParaRPr lang="en-US" sz="1600" dirty="0"/>
          </a:p>
          <a:p>
            <a:pPr marL="463550" indent="-463550">
              <a:buClr>
                <a:schemeClr val="accent2">
                  <a:lumMod val="75000"/>
                </a:schemeClr>
              </a:buClr>
              <a:buFont typeface="Wingdings" panose="05000000000000000000" pitchFamily="2" charset="2"/>
              <a:buChar char="ü"/>
            </a:pPr>
            <a:endParaRPr lang="en-US" sz="3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8765" b="15679"/>
          <a:stretch/>
        </p:blipFill>
        <p:spPr>
          <a:xfrm>
            <a:off x="448734" y="2489781"/>
            <a:ext cx="3504340" cy="3445935"/>
          </a:xfrm>
          <a:prstGeom prst="rect">
            <a:avLst/>
          </a:prstGeom>
        </p:spPr>
      </p:pic>
      <p:pic>
        <p:nvPicPr>
          <p:cNvPr id="8" name="Picture 2" descr="Image result for tri-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44"/>
          <a:stretch/>
        </p:blipFill>
        <p:spPr bwMode="auto">
          <a:xfrm>
            <a:off x="10700918" y="155584"/>
            <a:ext cx="122475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492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793</Words>
  <Application>Microsoft Office PowerPoint</Application>
  <PresentationFormat>Widescreen</PresentationFormat>
  <Paragraphs>109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The Tenure Process at Tri-C</vt:lpstr>
      <vt:lpstr>Tenure Process</vt:lpstr>
      <vt:lpstr>Tenure Process</vt:lpstr>
      <vt:lpstr>Table of contents</vt:lpstr>
      <vt:lpstr>Notes from the Provost  </vt:lpstr>
      <vt:lpstr>Teaching Ability</vt:lpstr>
      <vt:lpstr>Creative Achievement</vt:lpstr>
      <vt:lpstr>Academic Integrity</vt:lpstr>
      <vt:lpstr>Professional Service</vt:lpstr>
      <vt:lpstr>Tenure Applications – Then…</vt:lpstr>
      <vt:lpstr>E-Tenure:  The Tenure Process Goes Digital!  </vt:lpstr>
      <vt:lpstr>The Old Process</vt:lpstr>
      <vt:lpstr>The New Process  E-Portfolio</vt:lpstr>
      <vt:lpstr>The New Process  Workflow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Boyko</dc:creator>
  <cp:lastModifiedBy>Brianna Boyko</cp:lastModifiedBy>
  <cp:revision>14</cp:revision>
  <dcterms:created xsi:type="dcterms:W3CDTF">2020-10-27T14:58:57Z</dcterms:created>
  <dcterms:modified xsi:type="dcterms:W3CDTF">2020-10-29T18:28:06Z</dcterms:modified>
</cp:coreProperties>
</file>